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Limelight" panose="02000000000000000000"/>
      <p:regular r:id="rId16"/>
    </p:embeddedFont>
    <p:embeddedFont>
      <p:font typeface="Coustard" panose="020B0803050302020204"/>
      <p:regular r:id="rId17"/>
    </p:embeddedFont>
    <p:embeddedFont>
      <p:font typeface="Oswald" panose="00000500000000000000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svg"/><Relationship Id="rId7" Type="http://schemas.openxmlformats.org/officeDocument/2006/relationships/image" Target="../media/image4.png"/><Relationship Id="rId6" Type="http://schemas.openxmlformats.org/officeDocument/2006/relationships/image" Target="../media/image3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9.png"/><Relationship Id="rId16" Type="http://schemas.openxmlformats.org/officeDocument/2006/relationships/image" Target="../media/image8.svg"/><Relationship Id="rId15" Type="http://schemas.openxmlformats.org/officeDocument/2006/relationships/image" Target="../media/image8.png"/><Relationship Id="rId14" Type="http://schemas.openxmlformats.org/officeDocument/2006/relationships/image" Target="../media/image7.svg"/><Relationship Id="rId13" Type="http://schemas.openxmlformats.org/officeDocument/2006/relationships/image" Target="../media/image7.png"/><Relationship Id="rId12" Type="http://schemas.openxmlformats.org/officeDocument/2006/relationships/image" Target="../media/image6.svg"/><Relationship Id="rId11" Type="http://schemas.openxmlformats.org/officeDocument/2006/relationships/image" Target="../media/image6.png"/><Relationship Id="rId10" Type="http://schemas.openxmlformats.org/officeDocument/2006/relationships/image" Target="../media/image5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0.svg"/><Relationship Id="rId7" Type="http://schemas.openxmlformats.org/officeDocument/2006/relationships/image" Target="../media/image11.png"/><Relationship Id="rId6" Type="http://schemas.openxmlformats.org/officeDocument/2006/relationships/image" Target="../media/image3.svg"/><Relationship Id="rId5" Type="http://schemas.openxmlformats.org/officeDocument/2006/relationships/image" Target="../media/image3.png"/><Relationship Id="rId4" Type="http://schemas.openxmlformats.org/officeDocument/2006/relationships/image" Target="../media/image9.svg"/><Relationship Id="rId3" Type="http://schemas.openxmlformats.org/officeDocument/2006/relationships/image" Target="../media/image10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11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sv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7.png"/><Relationship Id="rId7" Type="http://schemas.openxmlformats.org/officeDocument/2006/relationships/image" Target="../media/image12.sv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4.svg"/><Relationship Id="rId10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16.svg"/><Relationship Id="rId7" Type="http://schemas.openxmlformats.org/officeDocument/2006/relationships/image" Target="../media/image20.png"/><Relationship Id="rId6" Type="http://schemas.openxmlformats.org/officeDocument/2006/relationships/image" Target="../media/image15.svg"/><Relationship Id="rId5" Type="http://schemas.openxmlformats.org/officeDocument/2006/relationships/image" Target="../media/image19.png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10" Type="http://schemas.openxmlformats.org/officeDocument/2006/relationships/image" Target="../media/image17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19.svg"/><Relationship Id="rId7" Type="http://schemas.openxmlformats.org/officeDocument/2006/relationships/image" Target="../media/image24.png"/><Relationship Id="rId6" Type="http://schemas.openxmlformats.org/officeDocument/2006/relationships/image" Target="../media/image18.svg"/><Relationship Id="rId5" Type="http://schemas.openxmlformats.org/officeDocument/2006/relationships/image" Target="../media/image23.png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31871" y="2148895"/>
            <a:ext cx="10424258" cy="5989210"/>
          </a:xfrm>
          <a:custGeom>
            <a:avLst/>
            <a:gdLst/>
            <a:ahLst/>
            <a:cxnLst/>
            <a:rect l="l" t="t" r="r" b="b"/>
            <a:pathLst>
              <a:path w="10424258" h="5989210">
                <a:moveTo>
                  <a:pt x="0" y="0"/>
                </a:moveTo>
                <a:lnTo>
                  <a:pt x="10424258" y="0"/>
                </a:lnTo>
                <a:lnTo>
                  <a:pt x="10424258" y="5989210"/>
                </a:lnTo>
                <a:lnTo>
                  <a:pt x="0" y="59892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57886" y="8354617"/>
            <a:ext cx="10220141" cy="2500528"/>
          </a:xfrm>
          <a:custGeom>
            <a:avLst/>
            <a:gdLst/>
            <a:ahLst/>
            <a:cxnLst/>
            <a:rect l="l" t="t" r="r" b="b"/>
            <a:pathLst>
              <a:path w="10220141" h="2500528">
                <a:moveTo>
                  <a:pt x="0" y="0"/>
                </a:moveTo>
                <a:lnTo>
                  <a:pt x="10220140" y="0"/>
                </a:lnTo>
                <a:lnTo>
                  <a:pt x="10220140" y="2500527"/>
                </a:lnTo>
                <a:lnTo>
                  <a:pt x="0" y="250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0" y="-593944"/>
            <a:ext cx="10054176" cy="2459922"/>
          </a:xfrm>
          <a:custGeom>
            <a:avLst/>
            <a:gdLst/>
            <a:ahLst/>
            <a:cxnLst/>
            <a:rect l="l" t="t" r="r" b="b"/>
            <a:pathLst>
              <a:path w="10054176" h="2459922">
                <a:moveTo>
                  <a:pt x="0" y="0"/>
                </a:moveTo>
                <a:lnTo>
                  <a:pt x="10054176" y="0"/>
                </a:lnTo>
                <a:lnTo>
                  <a:pt x="10054176" y="2459921"/>
                </a:lnTo>
                <a:lnTo>
                  <a:pt x="0" y="245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0736" y="6303459"/>
            <a:ext cx="4532627" cy="4114800"/>
          </a:xfrm>
          <a:custGeom>
            <a:avLst/>
            <a:gdLst/>
            <a:ahLst/>
            <a:cxnLst/>
            <a:rect l="l" t="t" r="r" b="b"/>
            <a:pathLst>
              <a:path w="4532627" h="4114800">
                <a:moveTo>
                  <a:pt x="0" y="0"/>
                </a:moveTo>
                <a:lnTo>
                  <a:pt x="4532627" y="0"/>
                </a:lnTo>
                <a:lnTo>
                  <a:pt x="4532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945399" y="-125017"/>
            <a:ext cx="4532627" cy="4114800"/>
          </a:xfrm>
          <a:custGeom>
            <a:avLst/>
            <a:gdLst/>
            <a:ahLst/>
            <a:cxnLst/>
            <a:rect l="l" t="t" r="r" b="b"/>
            <a:pathLst>
              <a:path w="4532627" h="4114800">
                <a:moveTo>
                  <a:pt x="453262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532627" y="0"/>
                </a:lnTo>
                <a:lnTo>
                  <a:pt x="4532627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85637" y="5660744"/>
            <a:ext cx="3516727" cy="479554"/>
          </a:xfrm>
          <a:custGeom>
            <a:avLst/>
            <a:gdLst/>
            <a:ahLst/>
            <a:cxnLst/>
            <a:rect l="l" t="t" r="r" b="b"/>
            <a:pathLst>
              <a:path w="3516727" h="479554">
                <a:moveTo>
                  <a:pt x="0" y="0"/>
                </a:moveTo>
                <a:lnTo>
                  <a:pt x="3516726" y="0"/>
                </a:lnTo>
                <a:lnTo>
                  <a:pt x="3516726" y="479553"/>
                </a:lnTo>
                <a:lnTo>
                  <a:pt x="0" y="479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09356"/>
            <a:ext cx="2291487" cy="2291487"/>
          </a:xfrm>
          <a:custGeom>
            <a:avLst/>
            <a:gdLst/>
            <a:ahLst/>
            <a:cxnLst/>
            <a:rect l="l" t="t" r="r" b="b"/>
            <a:pathLst>
              <a:path w="2291487" h="2291487">
                <a:moveTo>
                  <a:pt x="0" y="0"/>
                </a:moveTo>
                <a:lnTo>
                  <a:pt x="2291487" y="0"/>
                </a:lnTo>
                <a:lnTo>
                  <a:pt x="2291487" y="2291487"/>
                </a:lnTo>
                <a:lnTo>
                  <a:pt x="0" y="2291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57170" y="700896"/>
            <a:ext cx="2730830" cy="1708407"/>
          </a:xfrm>
          <a:custGeom>
            <a:avLst/>
            <a:gdLst/>
            <a:ahLst/>
            <a:cxnLst/>
            <a:rect l="l" t="t" r="r" b="b"/>
            <a:pathLst>
              <a:path w="2730830" h="1708407">
                <a:moveTo>
                  <a:pt x="0" y="0"/>
                </a:moveTo>
                <a:lnTo>
                  <a:pt x="2730830" y="0"/>
                </a:lnTo>
                <a:lnTo>
                  <a:pt x="2730830" y="1708407"/>
                </a:lnTo>
                <a:lnTo>
                  <a:pt x="0" y="17084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60736" y="656245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4283" y="4774353"/>
            <a:ext cx="3424763" cy="4114800"/>
          </a:xfrm>
          <a:custGeom>
            <a:avLst/>
            <a:gdLst/>
            <a:ahLst/>
            <a:cxnLst/>
            <a:rect l="l" t="t" r="r" b="b"/>
            <a:pathLst>
              <a:path w="3424763" h="4114800">
                <a:moveTo>
                  <a:pt x="0" y="0"/>
                </a:moveTo>
                <a:lnTo>
                  <a:pt x="3424763" y="0"/>
                </a:lnTo>
                <a:lnTo>
                  <a:pt x="34247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9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56410" y="6098039"/>
            <a:ext cx="3731590" cy="4320220"/>
          </a:xfrm>
          <a:custGeom>
            <a:avLst/>
            <a:gdLst/>
            <a:ahLst/>
            <a:cxnLst/>
            <a:rect l="l" t="t" r="r" b="b"/>
            <a:pathLst>
              <a:path w="3731590" h="4320220">
                <a:moveTo>
                  <a:pt x="0" y="0"/>
                </a:moveTo>
                <a:lnTo>
                  <a:pt x="3731590" y="0"/>
                </a:lnTo>
                <a:lnTo>
                  <a:pt x="3731590" y="4320220"/>
                </a:lnTo>
                <a:lnTo>
                  <a:pt x="0" y="432022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44764" y="3319541"/>
            <a:ext cx="9998472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0"/>
              </a:lnSpc>
            </a:pPr>
            <a:r>
              <a:rPr lang="en-US" sz="911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Globalisasyong</a:t>
            </a:r>
            <a:endParaRPr lang="en-US" sz="911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  <a:p>
            <a:pPr algn="ctr">
              <a:lnSpc>
                <a:spcPts val="8200"/>
              </a:lnSpc>
            </a:pPr>
            <a:r>
              <a:rPr lang="en-US" sz="911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Tekno</a:t>
            </a:r>
            <a:r>
              <a:rPr lang="en-PH" altLang="en-US" sz="911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lohi</a:t>
            </a:r>
            <a:r>
              <a:rPr lang="en-US" sz="911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kal </a:t>
            </a:r>
            <a:endParaRPr lang="en-US" sz="911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670839" y="6638659"/>
            <a:ext cx="6946323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4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by</a:t>
            </a:r>
            <a:endParaRPr lang="en-US" sz="4165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995659" y="257076"/>
            <a:ext cx="926926" cy="113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0"/>
              </a:lnSpc>
            </a:pPr>
            <a:r>
              <a:rPr lang="en-US" sz="9110">
                <a:solidFill>
                  <a:srgbClr val="4F7AA3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E</a:t>
            </a:r>
            <a:endParaRPr lang="en-US" sz="9110">
              <a:solidFill>
                <a:srgbClr val="4F7AA3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2195" y="-237936"/>
            <a:ext cx="6050907" cy="1480455"/>
          </a:xfrm>
          <a:custGeom>
            <a:avLst/>
            <a:gdLst/>
            <a:ahLst/>
            <a:cxnLst/>
            <a:rect l="l" t="t" r="r" b="b"/>
            <a:pathLst>
              <a:path w="6050907" h="1480455">
                <a:moveTo>
                  <a:pt x="0" y="0"/>
                </a:moveTo>
                <a:lnTo>
                  <a:pt x="6050906" y="0"/>
                </a:lnTo>
                <a:lnTo>
                  <a:pt x="6050906" y="1480455"/>
                </a:lnTo>
                <a:lnTo>
                  <a:pt x="0" y="14804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2590" y="3814532"/>
            <a:ext cx="15296753" cy="544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5695" lvl="1" indent="-557530" algn="l">
              <a:lnSpc>
                <a:spcPts val="7230"/>
              </a:lnSpc>
              <a:buFont typeface="Arial" panose="020B0604020202020204"/>
              <a:buChar char="•"/>
            </a:pP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Ang globalisasyong teknolohikal</a:t>
            </a: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ay sandata na pwedeng magdala ng kaunlaran o</a:t>
            </a: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pang</a:t>
            </a: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anib.</a:t>
            </a:r>
            <a:endParaRPr lang="en-US" sz="5165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1115695" lvl="1" indent="-557530" algn="l">
              <a:lnSpc>
                <a:spcPts val="7230"/>
              </a:lnSpc>
              <a:buFont typeface="Arial" panose="020B0604020202020204"/>
              <a:buChar char="•"/>
            </a:pP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D</a:t>
            </a: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apat itong gamitin nang responsable at may malasakit sa tao at lipunan.</a:t>
            </a:r>
            <a:endParaRPr lang="en-US" sz="5165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723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5312670" y="1756830"/>
            <a:ext cx="16614750" cy="114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0"/>
              </a:lnSpc>
            </a:pPr>
            <a:r>
              <a:rPr lang="en-US" sz="9325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Konklusyon</a:t>
            </a:r>
            <a:endParaRPr lang="en-US" sz="9325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84425" y="8790566"/>
            <a:ext cx="7578956" cy="1854318"/>
          </a:xfrm>
          <a:custGeom>
            <a:avLst/>
            <a:gdLst/>
            <a:ahLst/>
            <a:cxnLst/>
            <a:rect l="l" t="t" r="r" b="b"/>
            <a:pathLst>
              <a:path w="7578956" h="1854318">
                <a:moveTo>
                  <a:pt x="0" y="0"/>
                </a:moveTo>
                <a:lnTo>
                  <a:pt x="7578956" y="0"/>
                </a:lnTo>
                <a:lnTo>
                  <a:pt x="7578956" y="1854318"/>
                </a:lnTo>
                <a:lnTo>
                  <a:pt x="0" y="185431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60736" y="-367188"/>
            <a:ext cx="7578956" cy="1854318"/>
          </a:xfrm>
          <a:custGeom>
            <a:avLst/>
            <a:gdLst/>
            <a:ahLst/>
            <a:cxnLst/>
            <a:rect l="l" t="t" r="r" b="b"/>
            <a:pathLst>
              <a:path w="7578956" h="1854318">
                <a:moveTo>
                  <a:pt x="0" y="0"/>
                </a:moveTo>
                <a:lnTo>
                  <a:pt x="7578956" y="0"/>
                </a:lnTo>
                <a:lnTo>
                  <a:pt x="7578956" y="1854318"/>
                </a:lnTo>
                <a:lnTo>
                  <a:pt x="0" y="185431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56614" y="8790566"/>
            <a:ext cx="4206034" cy="1865949"/>
          </a:xfrm>
          <a:custGeom>
            <a:avLst/>
            <a:gdLst/>
            <a:ahLst/>
            <a:cxnLst/>
            <a:rect l="l" t="t" r="r" b="b"/>
            <a:pathLst>
              <a:path w="4206034" h="1865949">
                <a:moveTo>
                  <a:pt x="0" y="0"/>
                </a:moveTo>
                <a:lnTo>
                  <a:pt x="4206034" y="0"/>
                </a:lnTo>
                <a:lnTo>
                  <a:pt x="4206034" y="1865949"/>
                </a:lnTo>
                <a:lnTo>
                  <a:pt x="0" y="1865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539997" y="-378819"/>
            <a:ext cx="4206034" cy="1865949"/>
          </a:xfrm>
          <a:custGeom>
            <a:avLst/>
            <a:gdLst/>
            <a:ahLst/>
            <a:cxnLst/>
            <a:rect l="l" t="t" r="r" b="b"/>
            <a:pathLst>
              <a:path w="4206034" h="1865949">
                <a:moveTo>
                  <a:pt x="0" y="0"/>
                </a:moveTo>
                <a:lnTo>
                  <a:pt x="4206034" y="0"/>
                </a:lnTo>
                <a:lnTo>
                  <a:pt x="4206034" y="1865949"/>
                </a:lnTo>
                <a:lnTo>
                  <a:pt x="0" y="1865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0736" y="7680601"/>
            <a:ext cx="3015646" cy="2737658"/>
          </a:xfrm>
          <a:custGeom>
            <a:avLst/>
            <a:gdLst/>
            <a:ahLst/>
            <a:cxnLst/>
            <a:rect l="l" t="t" r="r" b="b"/>
            <a:pathLst>
              <a:path w="3015646" h="2737658">
                <a:moveTo>
                  <a:pt x="0" y="0"/>
                </a:moveTo>
                <a:lnTo>
                  <a:pt x="3015647" y="0"/>
                </a:lnTo>
                <a:lnTo>
                  <a:pt x="3015647" y="2737658"/>
                </a:lnTo>
                <a:lnTo>
                  <a:pt x="0" y="273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447735" y="-126310"/>
            <a:ext cx="3015646" cy="2737658"/>
          </a:xfrm>
          <a:custGeom>
            <a:avLst/>
            <a:gdLst/>
            <a:ahLst/>
            <a:cxnLst/>
            <a:rect l="l" t="t" r="r" b="b"/>
            <a:pathLst>
              <a:path w="3015646" h="2737658">
                <a:moveTo>
                  <a:pt x="0" y="0"/>
                </a:moveTo>
                <a:lnTo>
                  <a:pt x="3015646" y="0"/>
                </a:lnTo>
                <a:lnTo>
                  <a:pt x="3015646" y="2737658"/>
                </a:lnTo>
                <a:lnTo>
                  <a:pt x="0" y="273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9804" y="7191379"/>
            <a:ext cx="2737658" cy="2737658"/>
          </a:xfrm>
          <a:custGeom>
            <a:avLst/>
            <a:gdLst/>
            <a:ahLst/>
            <a:cxnLst/>
            <a:rect l="l" t="t" r="r" b="b"/>
            <a:pathLst>
              <a:path w="2737658" h="2737658">
                <a:moveTo>
                  <a:pt x="0" y="0"/>
                </a:moveTo>
                <a:lnTo>
                  <a:pt x="2737658" y="0"/>
                </a:lnTo>
                <a:lnTo>
                  <a:pt x="2737658" y="2737658"/>
                </a:lnTo>
                <a:lnTo>
                  <a:pt x="0" y="27376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5005183" y="362912"/>
            <a:ext cx="2737658" cy="2737658"/>
          </a:xfrm>
          <a:custGeom>
            <a:avLst/>
            <a:gdLst/>
            <a:ahLst/>
            <a:cxnLst/>
            <a:rect l="l" t="t" r="r" b="b"/>
            <a:pathLst>
              <a:path w="2737658" h="2737658">
                <a:moveTo>
                  <a:pt x="0" y="0"/>
                </a:moveTo>
                <a:lnTo>
                  <a:pt x="2737658" y="0"/>
                </a:lnTo>
                <a:lnTo>
                  <a:pt x="2737658" y="2737658"/>
                </a:lnTo>
                <a:lnTo>
                  <a:pt x="0" y="27376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2256272" y="2077947"/>
            <a:ext cx="4251363" cy="6131105"/>
            <a:chOff x="0" y="0"/>
            <a:chExt cx="6224905" cy="8977249"/>
          </a:xfrm>
        </p:grpSpPr>
        <p:sp>
          <p:nvSpPr>
            <p:cNvPr id="11" name="Freeform 11"/>
            <p:cNvSpPr/>
            <p:nvPr/>
          </p:nvSpPr>
          <p:spPr>
            <a:xfrm>
              <a:off x="648843" y="391922"/>
              <a:ext cx="4927219" cy="8193405"/>
            </a:xfrm>
            <a:custGeom>
              <a:avLst/>
              <a:gdLst/>
              <a:ahLst/>
              <a:cxnLst/>
              <a:rect l="l" t="t" r="r" b="b"/>
              <a:pathLst>
                <a:path w="4927219" h="8193405">
                  <a:moveTo>
                    <a:pt x="2463673" y="0"/>
                  </a:moveTo>
                  <a:cubicBezTo>
                    <a:pt x="3742436" y="7620"/>
                    <a:pt x="4908804" y="1092708"/>
                    <a:pt x="4927219" y="2446274"/>
                  </a:cubicBezTo>
                  <a:lnTo>
                    <a:pt x="4927219" y="8193405"/>
                  </a:lnTo>
                  <a:lnTo>
                    <a:pt x="0" y="8193405"/>
                  </a:lnTo>
                  <a:lnTo>
                    <a:pt x="0" y="2446274"/>
                  </a:lnTo>
                  <a:cubicBezTo>
                    <a:pt x="18542" y="1092708"/>
                    <a:pt x="1184783" y="7620"/>
                    <a:pt x="2463673" y="0"/>
                  </a:cubicBezTo>
                  <a:close/>
                </a:path>
              </a:pathLst>
            </a:custGeom>
            <a:blipFill>
              <a:blip r:embed="rId9"/>
              <a:stretch>
                <a:fillRect l="-74603" r="-7460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-127" y="1397"/>
              <a:ext cx="6225032" cy="8974455"/>
            </a:xfrm>
            <a:custGeom>
              <a:avLst/>
              <a:gdLst/>
              <a:ahLst/>
              <a:cxnLst/>
              <a:rect l="l" t="t" r="r" b="b"/>
              <a:pathLst>
                <a:path w="6225032" h="8974455">
                  <a:moveTo>
                    <a:pt x="4823587" y="1102106"/>
                  </a:moveTo>
                  <a:cubicBezTo>
                    <a:pt x="4356354" y="647573"/>
                    <a:pt x="3732657" y="384683"/>
                    <a:pt x="3112643" y="381000"/>
                  </a:cubicBezTo>
                  <a:lnTo>
                    <a:pt x="3112516" y="381000"/>
                  </a:lnTo>
                  <a:cubicBezTo>
                    <a:pt x="2492375" y="384683"/>
                    <a:pt x="1868805" y="647446"/>
                    <a:pt x="1401572" y="1102106"/>
                  </a:cubicBezTo>
                  <a:cubicBezTo>
                    <a:pt x="918972" y="1571625"/>
                    <a:pt x="648335" y="2187575"/>
                    <a:pt x="639572" y="2836799"/>
                  </a:cubicBezTo>
                  <a:lnTo>
                    <a:pt x="639572" y="8593455"/>
                  </a:lnTo>
                  <a:lnTo>
                    <a:pt x="5585714" y="8593455"/>
                  </a:lnTo>
                  <a:lnTo>
                    <a:pt x="5585714" y="2836672"/>
                  </a:lnTo>
                  <a:cubicBezTo>
                    <a:pt x="5576824" y="2187575"/>
                    <a:pt x="5306187" y="1571498"/>
                    <a:pt x="4823587" y="1102106"/>
                  </a:cubicBezTo>
                  <a:close/>
                  <a:moveTo>
                    <a:pt x="5566664" y="8574405"/>
                  </a:moveTo>
                  <a:lnTo>
                    <a:pt x="658495" y="8574405"/>
                  </a:lnTo>
                  <a:lnTo>
                    <a:pt x="658495" y="2836926"/>
                  </a:lnTo>
                  <a:cubicBezTo>
                    <a:pt x="667258" y="2192909"/>
                    <a:pt x="935863" y="1581658"/>
                    <a:pt x="1414780" y="1115695"/>
                  </a:cubicBezTo>
                  <a:cubicBezTo>
                    <a:pt x="1878584" y="664464"/>
                    <a:pt x="2497328" y="403606"/>
                    <a:pt x="3112516" y="400050"/>
                  </a:cubicBezTo>
                  <a:cubicBezTo>
                    <a:pt x="3727704" y="403733"/>
                    <a:pt x="4346575" y="664591"/>
                    <a:pt x="4810252" y="1115695"/>
                  </a:cubicBezTo>
                  <a:cubicBezTo>
                    <a:pt x="5289169" y="1581658"/>
                    <a:pt x="5557774" y="2192909"/>
                    <a:pt x="5566537" y="2836799"/>
                  </a:cubicBezTo>
                  <a:lnTo>
                    <a:pt x="5566537" y="8574405"/>
                  </a:lnTo>
                  <a:close/>
                  <a:moveTo>
                    <a:pt x="6225032" y="4997704"/>
                  </a:moveTo>
                  <a:cubicBezTo>
                    <a:pt x="6082919" y="4977257"/>
                    <a:pt x="6007100" y="4890262"/>
                    <a:pt x="5966587" y="4800219"/>
                  </a:cubicBezTo>
                  <a:lnTo>
                    <a:pt x="5966587" y="2831465"/>
                  </a:lnTo>
                  <a:cubicBezTo>
                    <a:pt x="5956300" y="2080641"/>
                    <a:pt x="5644769" y="1369441"/>
                    <a:pt x="5089271" y="828929"/>
                  </a:cubicBezTo>
                  <a:cubicBezTo>
                    <a:pt x="4552188" y="306451"/>
                    <a:pt x="3832479" y="4191"/>
                    <a:pt x="3114802" y="0"/>
                  </a:cubicBezTo>
                  <a:lnTo>
                    <a:pt x="3110230" y="0"/>
                  </a:lnTo>
                  <a:cubicBezTo>
                    <a:pt x="2392680" y="4191"/>
                    <a:pt x="1672971" y="306451"/>
                    <a:pt x="1135761" y="828929"/>
                  </a:cubicBezTo>
                  <a:cubicBezTo>
                    <a:pt x="580263" y="1369314"/>
                    <a:pt x="268732" y="2080514"/>
                    <a:pt x="258445" y="2831592"/>
                  </a:cubicBezTo>
                  <a:lnTo>
                    <a:pt x="258445" y="4800219"/>
                  </a:lnTo>
                  <a:cubicBezTo>
                    <a:pt x="217932" y="4890262"/>
                    <a:pt x="142113" y="4977257"/>
                    <a:pt x="0" y="4997704"/>
                  </a:cubicBezTo>
                  <a:cubicBezTo>
                    <a:pt x="142113" y="5018151"/>
                    <a:pt x="217932" y="5105146"/>
                    <a:pt x="258445" y="5195189"/>
                  </a:cubicBezTo>
                  <a:lnTo>
                    <a:pt x="258445" y="8974455"/>
                  </a:lnTo>
                  <a:lnTo>
                    <a:pt x="5966587" y="8974455"/>
                  </a:lnTo>
                  <a:lnTo>
                    <a:pt x="5966587" y="5195189"/>
                  </a:lnTo>
                  <a:cubicBezTo>
                    <a:pt x="6007100" y="5105146"/>
                    <a:pt x="6082919" y="5018151"/>
                    <a:pt x="6225032" y="4997704"/>
                  </a:cubicBezTo>
                  <a:close/>
                  <a:moveTo>
                    <a:pt x="277495" y="8955405"/>
                  </a:moveTo>
                  <a:lnTo>
                    <a:pt x="277495" y="5195062"/>
                  </a:lnTo>
                  <a:cubicBezTo>
                    <a:pt x="318008" y="5105019"/>
                    <a:pt x="393827" y="5018151"/>
                    <a:pt x="535813" y="4997704"/>
                  </a:cubicBezTo>
                  <a:cubicBezTo>
                    <a:pt x="393827" y="4977257"/>
                    <a:pt x="318008" y="4890389"/>
                    <a:pt x="277495" y="4800346"/>
                  </a:cubicBezTo>
                  <a:lnTo>
                    <a:pt x="277495" y="2831719"/>
                  </a:lnTo>
                  <a:cubicBezTo>
                    <a:pt x="287655" y="2085975"/>
                    <a:pt x="597154" y="1379474"/>
                    <a:pt x="1149096" y="842645"/>
                  </a:cubicBezTo>
                  <a:cubicBezTo>
                    <a:pt x="1682750" y="323469"/>
                    <a:pt x="2397633" y="23241"/>
                    <a:pt x="3110357" y="19050"/>
                  </a:cubicBezTo>
                  <a:lnTo>
                    <a:pt x="3114802" y="19050"/>
                  </a:lnTo>
                  <a:cubicBezTo>
                    <a:pt x="3827526" y="23241"/>
                    <a:pt x="4542409" y="323469"/>
                    <a:pt x="5076063" y="842645"/>
                  </a:cubicBezTo>
                  <a:cubicBezTo>
                    <a:pt x="5628005" y="1379601"/>
                    <a:pt x="5937504" y="2085975"/>
                    <a:pt x="5947664" y="2831592"/>
                  </a:cubicBezTo>
                  <a:lnTo>
                    <a:pt x="5947664" y="4800346"/>
                  </a:lnTo>
                  <a:cubicBezTo>
                    <a:pt x="5907151" y="4890389"/>
                    <a:pt x="5831332" y="4977257"/>
                    <a:pt x="5689346" y="4997704"/>
                  </a:cubicBezTo>
                  <a:cubicBezTo>
                    <a:pt x="5831332" y="5018151"/>
                    <a:pt x="5907151" y="5105020"/>
                    <a:pt x="5947664" y="5195063"/>
                  </a:cubicBezTo>
                  <a:lnTo>
                    <a:pt x="5947664" y="8955405"/>
                  </a:lnTo>
                  <a:lnTo>
                    <a:pt x="277495" y="8955405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418220" y="1269703"/>
            <a:ext cx="15745279" cy="12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0"/>
              </a:lnSpc>
            </a:pPr>
            <a:r>
              <a:rPr lang="en-US" sz="969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Panimula</a:t>
            </a:r>
            <a:endParaRPr lang="en-US" sz="969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62886" y="4209525"/>
            <a:ext cx="10922385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42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Globalisasyong teknolohikal ay ang mabilis na pagkalat at paggamit ng makabagong teknolo</a:t>
            </a:r>
            <a:r>
              <a:rPr lang="en-PH" altLang="en-US" sz="342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hi</a:t>
            </a:r>
            <a:r>
              <a:rPr lang="en-US" sz="342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ya sa buong mundo.</a:t>
            </a:r>
            <a:endParaRPr lang="en-US" sz="3425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662886" y="3761778"/>
            <a:ext cx="6501388" cy="4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4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Kahulugan</a:t>
            </a:r>
            <a:endParaRPr lang="en-US" sz="400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07635" y="6696007"/>
            <a:ext cx="6501388" cy="4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4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Layunin</a:t>
            </a:r>
            <a:endParaRPr lang="en-US" sz="400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07635" y="7143754"/>
            <a:ext cx="10922385" cy="1760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42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Pagpapadali ng komunikasyon, pagpapabilis ng kalakalan, pagpapabuti ng transportasyon, at paglawak ng kaalaman.</a:t>
            </a:r>
            <a:endParaRPr lang="en-US" sz="3425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986726" cy="10287000"/>
            <a:chOff x="0" y="0"/>
            <a:chExt cx="21035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500" cy="2709333"/>
            </a:xfrm>
            <a:custGeom>
              <a:avLst/>
              <a:gdLst/>
              <a:ahLst/>
              <a:cxnLst/>
              <a:rect l="l" t="t" r="r" b="b"/>
              <a:pathLst>
                <a:path w="2103500" h="2709333">
                  <a:moveTo>
                    <a:pt x="0" y="0"/>
                  </a:moveTo>
                  <a:lnTo>
                    <a:pt x="2103500" y="0"/>
                  </a:lnTo>
                  <a:lnTo>
                    <a:pt x="21035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989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0350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8450" y="2791202"/>
            <a:ext cx="5729826" cy="478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Mas mabilis na komunikasyon (video call, email, chat).</a:t>
            </a:r>
            <a:endParaRPr lang="en-US" sz="2300">
              <a:solidFill>
                <a:srgbClr val="FFFFFF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 </a:t>
            </a:r>
            <a:endParaRPr lang="en-US" sz="2300">
              <a:solidFill>
                <a:srgbClr val="FFFFFF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Mas madali ang kalakalan at negosyo (e-commerce, online banking).</a:t>
            </a:r>
            <a:endParaRPr lang="en-US" sz="2300">
              <a:solidFill>
                <a:srgbClr val="FFFFFF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 Pag-unlad ng agham at medisina.</a:t>
            </a:r>
            <a:endParaRPr lang="en-US" sz="2300">
              <a:solidFill>
                <a:srgbClr val="FFFFFF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 </a:t>
            </a:r>
            <a:endParaRPr lang="en-US" sz="2300">
              <a:solidFill>
                <a:srgbClr val="FFFFFF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Pagpapalitan ng kultura at kaalaman sa iba’t ibang bansa.</a:t>
            </a:r>
            <a:endParaRPr lang="en-US" sz="2300">
              <a:solidFill>
                <a:srgbClr val="FFFFFF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</a:t>
            </a:r>
            <a:endParaRPr lang="en-US" sz="2300">
              <a:solidFill>
                <a:srgbClr val="FFFFFF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Mas maraming trabaho sa larangan ng IT at teknolohiya.</a:t>
            </a:r>
            <a:endParaRPr lang="en-US" sz="2300">
              <a:solidFill>
                <a:srgbClr val="FFFFFF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8450" y="1171575"/>
            <a:ext cx="685827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>
                <a:solidFill>
                  <a:srgbClr val="FFFFFF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 Mabuting Epekto</a:t>
            </a:r>
            <a:endParaRPr lang="en-US" sz="5000">
              <a:solidFill>
                <a:srgbClr val="FFFFFF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60736" y="8236802"/>
            <a:ext cx="2402967" cy="2181456"/>
          </a:xfrm>
          <a:custGeom>
            <a:avLst/>
            <a:gdLst/>
            <a:ahLst/>
            <a:cxnLst/>
            <a:rect l="l" t="t" r="r" b="b"/>
            <a:pathLst>
              <a:path w="2402967" h="2181456">
                <a:moveTo>
                  <a:pt x="0" y="0"/>
                </a:moveTo>
                <a:lnTo>
                  <a:pt x="2402967" y="0"/>
                </a:lnTo>
                <a:lnTo>
                  <a:pt x="2402967" y="2181457"/>
                </a:lnTo>
                <a:lnTo>
                  <a:pt x="0" y="21814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6262151" y="-126310"/>
            <a:ext cx="2201230" cy="1998316"/>
          </a:xfrm>
          <a:custGeom>
            <a:avLst/>
            <a:gdLst/>
            <a:ahLst/>
            <a:cxnLst/>
            <a:rect l="l" t="t" r="r" b="b"/>
            <a:pathLst>
              <a:path w="2201230" h="1998316">
                <a:moveTo>
                  <a:pt x="0" y="0"/>
                </a:moveTo>
                <a:lnTo>
                  <a:pt x="2201230" y="0"/>
                </a:lnTo>
                <a:lnTo>
                  <a:pt x="2201230" y="1998317"/>
                </a:lnTo>
                <a:lnTo>
                  <a:pt x="0" y="19983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5939116" y="230791"/>
            <a:ext cx="1998316" cy="1998316"/>
          </a:xfrm>
          <a:custGeom>
            <a:avLst/>
            <a:gdLst/>
            <a:ahLst/>
            <a:cxnLst/>
            <a:rect l="l" t="t" r="r" b="b"/>
            <a:pathLst>
              <a:path w="1998316" h="1998316">
                <a:moveTo>
                  <a:pt x="0" y="0"/>
                </a:moveTo>
                <a:lnTo>
                  <a:pt x="1998317" y="0"/>
                </a:lnTo>
                <a:lnTo>
                  <a:pt x="1998317" y="1998316"/>
                </a:lnTo>
                <a:lnTo>
                  <a:pt x="0" y="1998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403875" y="1171575"/>
            <a:ext cx="721843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 Di- mabuting Epekto</a:t>
            </a:r>
            <a:endParaRPr lang="en-US" sz="500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03875" y="2724785"/>
            <a:ext cx="5729826" cy="598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Pagkalat ng maling impormasyon (fake news, cyberbullying).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Pag-asa nang sobra sa teknolohiya → kawalan ng trabaho dahil sa automation.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Digital divide – hindi lahat may access sa internet/teknolohiya.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Pagbabanta sa privacy (data leaks, hacking).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Pagkakabura ng lokal na kultura at tradisyon dahil sa western influence.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989397" y="0"/>
            <a:ext cx="6298603" cy="10287000"/>
            <a:chOff x="0" y="0"/>
            <a:chExt cx="165889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8891" cy="2709333"/>
            </a:xfrm>
            <a:custGeom>
              <a:avLst/>
              <a:gdLst/>
              <a:ahLst/>
              <a:cxnLst/>
              <a:rect l="l" t="t" r="r" b="b"/>
              <a:pathLst>
                <a:path w="1658891" h="2709333">
                  <a:moveTo>
                    <a:pt x="0" y="0"/>
                  </a:moveTo>
                  <a:lnTo>
                    <a:pt x="1658891" y="0"/>
                  </a:lnTo>
                  <a:lnTo>
                    <a:pt x="16588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7A7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5889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112195" y="-237936"/>
            <a:ext cx="6050907" cy="1480455"/>
          </a:xfrm>
          <a:custGeom>
            <a:avLst/>
            <a:gdLst/>
            <a:ahLst/>
            <a:cxnLst/>
            <a:rect l="l" t="t" r="r" b="b"/>
            <a:pathLst>
              <a:path w="6050907" h="1480455">
                <a:moveTo>
                  <a:pt x="0" y="0"/>
                </a:moveTo>
                <a:lnTo>
                  <a:pt x="6050906" y="0"/>
                </a:lnTo>
                <a:lnTo>
                  <a:pt x="6050906" y="1480455"/>
                </a:lnTo>
                <a:lnTo>
                  <a:pt x="0" y="14804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0736" y="7680601"/>
            <a:ext cx="3015646" cy="2737658"/>
          </a:xfrm>
          <a:custGeom>
            <a:avLst/>
            <a:gdLst/>
            <a:ahLst/>
            <a:cxnLst/>
            <a:rect l="l" t="t" r="r" b="b"/>
            <a:pathLst>
              <a:path w="3015646" h="2737658">
                <a:moveTo>
                  <a:pt x="0" y="0"/>
                </a:moveTo>
                <a:lnTo>
                  <a:pt x="3015647" y="0"/>
                </a:lnTo>
                <a:lnTo>
                  <a:pt x="3015647" y="2737658"/>
                </a:lnTo>
                <a:lnTo>
                  <a:pt x="0" y="273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89397" y="0"/>
            <a:ext cx="6298603" cy="7048439"/>
          </a:xfrm>
          <a:custGeom>
            <a:avLst/>
            <a:gdLst/>
            <a:ahLst/>
            <a:cxnLst/>
            <a:rect l="l" t="t" r="r" b="b"/>
            <a:pathLst>
              <a:path w="6298603" h="7048439">
                <a:moveTo>
                  <a:pt x="0" y="0"/>
                </a:moveTo>
                <a:lnTo>
                  <a:pt x="6298603" y="0"/>
                </a:lnTo>
                <a:lnTo>
                  <a:pt x="6298603" y="7048439"/>
                </a:lnTo>
                <a:lnTo>
                  <a:pt x="0" y="7048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</a:blip>
            <a:stretch>
              <a:fillRect b="-3392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7087" y="4857298"/>
            <a:ext cx="9584741" cy="398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Internet – naging daan para makakonekta ang mga tao sa iba’t ibang bansa.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Social Media Platforms – Facebook, TikTok, Instagram, Twitter/X → nagdudulot ng mabilis na palitan ng impormasyon at kultura.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Messaging Apps – Messenger, WhatsApp, Viber, WeChat → nagpapabilis ng komunikasyon kahit saan.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519796" y="2380008"/>
            <a:ext cx="1010154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Mga Halimbawa ng Globalisasyong Tekno</a:t>
            </a:r>
            <a:r>
              <a:rPr lang="en-PH" alt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lohi</a:t>
            </a: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kal</a:t>
            </a:r>
            <a:endParaRPr lang="en-US" sz="500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19796" y="3945193"/>
            <a:ext cx="6371534" cy="38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3155">
                <a:solidFill>
                  <a:srgbClr val="54545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Komunikasyon at Social Media</a:t>
            </a:r>
            <a:endParaRPr lang="en-US" sz="3155">
              <a:solidFill>
                <a:srgbClr val="545454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3057690" y="5885030"/>
            <a:ext cx="3526649" cy="4533229"/>
          </a:xfrm>
          <a:custGeom>
            <a:avLst/>
            <a:gdLst/>
            <a:ahLst/>
            <a:cxnLst/>
            <a:rect l="l" t="t" r="r" b="b"/>
            <a:pathLst>
              <a:path w="3526649" h="4533229">
                <a:moveTo>
                  <a:pt x="0" y="0"/>
                </a:moveTo>
                <a:lnTo>
                  <a:pt x="3526650" y="0"/>
                </a:lnTo>
                <a:lnTo>
                  <a:pt x="3526650" y="4533229"/>
                </a:lnTo>
                <a:lnTo>
                  <a:pt x="0" y="4533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989397" y="0"/>
            <a:ext cx="6298603" cy="10287000"/>
            <a:chOff x="0" y="0"/>
            <a:chExt cx="165889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8891" cy="2709333"/>
            </a:xfrm>
            <a:custGeom>
              <a:avLst/>
              <a:gdLst/>
              <a:ahLst/>
              <a:cxnLst/>
              <a:rect l="l" t="t" r="r" b="b"/>
              <a:pathLst>
                <a:path w="1658891" h="2709333">
                  <a:moveTo>
                    <a:pt x="0" y="0"/>
                  </a:moveTo>
                  <a:lnTo>
                    <a:pt x="1658891" y="0"/>
                  </a:lnTo>
                  <a:lnTo>
                    <a:pt x="16588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7A7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5889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112195" y="-237936"/>
            <a:ext cx="6050907" cy="1480455"/>
          </a:xfrm>
          <a:custGeom>
            <a:avLst/>
            <a:gdLst/>
            <a:ahLst/>
            <a:cxnLst/>
            <a:rect l="l" t="t" r="r" b="b"/>
            <a:pathLst>
              <a:path w="6050907" h="1480455">
                <a:moveTo>
                  <a:pt x="0" y="0"/>
                </a:moveTo>
                <a:lnTo>
                  <a:pt x="6050906" y="0"/>
                </a:lnTo>
                <a:lnTo>
                  <a:pt x="6050906" y="1480455"/>
                </a:lnTo>
                <a:lnTo>
                  <a:pt x="0" y="14804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0736" y="7680601"/>
            <a:ext cx="3015646" cy="2737658"/>
          </a:xfrm>
          <a:custGeom>
            <a:avLst/>
            <a:gdLst/>
            <a:ahLst/>
            <a:cxnLst/>
            <a:rect l="l" t="t" r="r" b="b"/>
            <a:pathLst>
              <a:path w="3015646" h="2737658">
                <a:moveTo>
                  <a:pt x="0" y="0"/>
                </a:moveTo>
                <a:lnTo>
                  <a:pt x="3015647" y="0"/>
                </a:lnTo>
                <a:lnTo>
                  <a:pt x="3015647" y="2737658"/>
                </a:lnTo>
                <a:lnTo>
                  <a:pt x="0" y="273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03853" y="3849943"/>
            <a:ext cx="5584147" cy="6437057"/>
          </a:xfrm>
          <a:custGeom>
            <a:avLst/>
            <a:gdLst/>
            <a:ahLst/>
            <a:cxnLst/>
            <a:rect l="l" t="t" r="r" b="b"/>
            <a:pathLst>
              <a:path w="5584147" h="6437057">
                <a:moveTo>
                  <a:pt x="0" y="0"/>
                </a:moveTo>
                <a:lnTo>
                  <a:pt x="5584147" y="0"/>
                </a:lnTo>
                <a:lnTo>
                  <a:pt x="5584147" y="6437057"/>
                </a:lnTo>
                <a:lnTo>
                  <a:pt x="0" y="6437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01586" y="4264086"/>
            <a:ext cx="335499" cy="333669"/>
          </a:xfrm>
          <a:custGeom>
            <a:avLst/>
            <a:gdLst/>
            <a:ahLst/>
            <a:cxnLst/>
            <a:rect l="l" t="t" r="r" b="b"/>
            <a:pathLst>
              <a:path w="335499" h="333669">
                <a:moveTo>
                  <a:pt x="0" y="0"/>
                </a:moveTo>
                <a:lnTo>
                  <a:pt x="335499" y="0"/>
                </a:lnTo>
                <a:lnTo>
                  <a:pt x="335499" y="333669"/>
                </a:lnTo>
                <a:lnTo>
                  <a:pt x="0" y="333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23149" y="4213273"/>
            <a:ext cx="394524" cy="384482"/>
          </a:xfrm>
          <a:custGeom>
            <a:avLst/>
            <a:gdLst/>
            <a:ahLst/>
            <a:cxnLst/>
            <a:rect l="l" t="t" r="r" b="b"/>
            <a:pathLst>
              <a:path w="394524" h="384482">
                <a:moveTo>
                  <a:pt x="0" y="0"/>
                </a:moveTo>
                <a:lnTo>
                  <a:pt x="394524" y="0"/>
                </a:lnTo>
                <a:lnTo>
                  <a:pt x="394524" y="384482"/>
                </a:lnTo>
                <a:lnTo>
                  <a:pt x="0" y="384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03738" y="4264086"/>
            <a:ext cx="469922" cy="384482"/>
          </a:xfrm>
          <a:custGeom>
            <a:avLst/>
            <a:gdLst/>
            <a:ahLst/>
            <a:cxnLst/>
            <a:rect l="l" t="t" r="r" b="b"/>
            <a:pathLst>
              <a:path w="469922" h="384482">
                <a:moveTo>
                  <a:pt x="0" y="0"/>
                </a:moveTo>
                <a:lnTo>
                  <a:pt x="469922" y="0"/>
                </a:lnTo>
                <a:lnTo>
                  <a:pt x="469922" y="384482"/>
                </a:lnTo>
                <a:lnTo>
                  <a:pt x="0" y="384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47087" y="4857298"/>
            <a:ext cx="9584741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Nagbigay-daan sa cashless transactions (GCash, PayPal, PayMaya).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E-c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ommerce apps – Shopee, Lazada, Amazon, eBay → pandaigdigang kalakalan.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Food Delivery Apps – GrabFood, FoodPanda → mabilisang serbisyo kahit saan.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N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avigation Apps – Google Maps, Waze → tumutulong sa transportasyon.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519796" y="2380008"/>
            <a:ext cx="1010154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Mga Halimbawa ng Globalisasyong Tekno</a:t>
            </a:r>
            <a:r>
              <a:rPr lang="en-PH" alt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lohi</a:t>
            </a: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kal</a:t>
            </a:r>
            <a:endParaRPr lang="en-US" sz="500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9796" y="3945193"/>
            <a:ext cx="6371534" cy="38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3155">
                <a:solidFill>
                  <a:srgbClr val="54545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S</a:t>
            </a:r>
            <a:r>
              <a:rPr lang="en-US" sz="3155">
                <a:solidFill>
                  <a:srgbClr val="54545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martphones at Mobile Applications</a:t>
            </a:r>
            <a:endParaRPr lang="en-US" sz="3155">
              <a:solidFill>
                <a:srgbClr val="545454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989397" y="0"/>
            <a:ext cx="6298603" cy="10287000"/>
            <a:chOff x="0" y="0"/>
            <a:chExt cx="165889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8891" cy="2709333"/>
            </a:xfrm>
            <a:custGeom>
              <a:avLst/>
              <a:gdLst/>
              <a:ahLst/>
              <a:cxnLst/>
              <a:rect l="l" t="t" r="r" b="b"/>
              <a:pathLst>
                <a:path w="1658891" h="2709333">
                  <a:moveTo>
                    <a:pt x="0" y="0"/>
                  </a:moveTo>
                  <a:lnTo>
                    <a:pt x="1658891" y="0"/>
                  </a:lnTo>
                  <a:lnTo>
                    <a:pt x="16588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7A7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5889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112195" y="-237936"/>
            <a:ext cx="6050907" cy="1480455"/>
          </a:xfrm>
          <a:custGeom>
            <a:avLst/>
            <a:gdLst/>
            <a:ahLst/>
            <a:cxnLst/>
            <a:rect l="l" t="t" r="r" b="b"/>
            <a:pathLst>
              <a:path w="6050907" h="1480455">
                <a:moveTo>
                  <a:pt x="0" y="0"/>
                </a:moveTo>
                <a:lnTo>
                  <a:pt x="6050906" y="0"/>
                </a:lnTo>
                <a:lnTo>
                  <a:pt x="6050906" y="1480455"/>
                </a:lnTo>
                <a:lnTo>
                  <a:pt x="0" y="14804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0736" y="7680601"/>
            <a:ext cx="3015646" cy="2737658"/>
          </a:xfrm>
          <a:custGeom>
            <a:avLst/>
            <a:gdLst/>
            <a:ahLst/>
            <a:cxnLst/>
            <a:rect l="l" t="t" r="r" b="b"/>
            <a:pathLst>
              <a:path w="3015646" h="2737658">
                <a:moveTo>
                  <a:pt x="0" y="0"/>
                </a:moveTo>
                <a:lnTo>
                  <a:pt x="3015647" y="0"/>
                </a:lnTo>
                <a:lnTo>
                  <a:pt x="3015647" y="2737658"/>
                </a:lnTo>
                <a:lnTo>
                  <a:pt x="0" y="273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93588" y="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38699" y="4904923"/>
            <a:ext cx="2730830" cy="1708407"/>
          </a:xfrm>
          <a:custGeom>
            <a:avLst/>
            <a:gdLst/>
            <a:ahLst/>
            <a:cxnLst/>
            <a:rect l="l" t="t" r="r" b="b"/>
            <a:pathLst>
              <a:path w="2730830" h="1708407">
                <a:moveTo>
                  <a:pt x="0" y="0"/>
                </a:moveTo>
                <a:lnTo>
                  <a:pt x="2730829" y="0"/>
                </a:lnTo>
                <a:lnTo>
                  <a:pt x="2730829" y="1708407"/>
                </a:lnTo>
                <a:lnTo>
                  <a:pt x="0" y="17084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236227" y="4328301"/>
            <a:ext cx="3456238" cy="4114800"/>
          </a:xfrm>
          <a:custGeom>
            <a:avLst/>
            <a:gdLst/>
            <a:ahLst/>
            <a:cxnLst/>
            <a:rect l="l" t="t" r="r" b="b"/>
            <a:pathLst>
              <a:path w="3456238" h="4114800">
                <a:moveTo>
                  <a:pt x="0" y="0"/>
                </a:moveTo>
                <a:lnTo>
                  <a:pt x="3456237" y="0"/>
                </a:lnTo>
                <a:lnTo>
                  <a:pt x="34562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61329">
            <a:off x="9397054" y="6411819"/>
            <a:ext cx="9134582" cy="5275221"/>
          </a:xfrm>
          <a:custGeom>
            <a:avLst/>
            <a:gdLst/>
            <a:ahLst/>
            <a:cxnLst/>
            <a:rect l="l" t="t" r="r" b="b"/>
            <a:pathLst>
              <a:path w="9134582" h="5275221">
                <a:moveTo>
                  <a:pt x="0" y="0"/>
                </a:moveTo>
                <a:lnTo>
                  <a:pt x="9134583" y="0"/>
                </a:lnTo>
                <a:lnTo>
                  <a:pt x="9134583" y="5275221"/>
                </a:lnTo>
                <a:lnTo>
                  <a:pt x="0" y="52752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47087" y="4857298"/>
            <a:ext cx="9584741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Air Travel Innovations – mas 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mabilis at murang byahe dahil sa teknolohiya.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Ri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de-hailing Apps – Uber, Grab → global trend sa transportasyon.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H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igh-speed Railways – tulad ng bullet train sa Japan at China.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519796" y="2380008"/>
            <a:ext cx="1010154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Mga Halimbawa ng Globalisasyong Tekno</a:t>
            </a:r>
            <a:r>
              <a:rPr lang="en-PH" alt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lohi</a:t>
            </a: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kal</a:t>
            </a:r>
            <a:endParaRPr lang="en-US" sz="500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9796" y="3945193"/>
            <a:ext cx="6371534" cy="38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3155">
                <a:solidFill>
                  <a:srgbClr val="54545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Tr</a:t>
            </a:r>
            <a:r>
              <a:rPr lang="en-US" sz="3155">
                <a:solidFill>
                  <a:srgbClr val="54545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ansportasyon at Paglalakbay</a:t>
            </a:r>
            <a:endParaRPr lang="en-US" sz="3155">
              <a:solidFill>
                <a:srgbClr val="545454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989397" y="0"/>
            <a:ext cx="6298603" cy="10287000"/>
            <a:chOff x="0" y="0"/>
            <a:chExt cx="165889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8891" cy="2709333"/>
            </a:xfrm>
            <a:custGeom>
              <a:avLst/>
              <a:gdLst/>
              <a:ahLst/>
              <a:cxnLst/>
              <a:rect l="l" t="t" r="r" b="b"/>
              <a:pathLst>
                <a:path w="1658891" h="2709333">
                  <a:moveTo>
                    <a:pt x="0" y="0"/>
                  </a:moveTo>
                  <a:lnTo>
                    <a:pt x="1658891" y="0"/>
                  </a:lnTo>
                  <a:lnTo>
                    <a:pt x="16588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7A7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5889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112195" y="-237936"/>
            <a:ext cx="6050907" cy="1480455"/>
          </a:xfrm>
          <a:custGeom>
            <a:avLst/>
            <a:gdLst/>
            <a:ahLst/>
            <a:cxnLst/>
            <a:rect l="l" t="t" r="r" b="b"/>
            <a:pathLst>
              <a:path w="6050907" h="1480455">
                <a:moveTo>
                  <a:pt x="0" y="0"/>
                </a:moveTo>
                <a:lnTo>
                  <a:pt x="6050906" y="0"/>
                </a:lnTo>
                <a:lnTo>
                  <a:pt x="6050906" y="1480455"/>
                </a:lnTo>
                <a:lnTo>
                  <a:pt x="0" y="14804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0736" y="7680601"/>
            <a:ext cx="3015646" cy="2737658"/>
          </a:xfrm>
          <a:custGeom>
            <a:avLst/>
            <a:gdLst/>
            <a:ahLst/>
            <a:cxnLst/>
            <a:rect l="l" t="t" r="r" b="b"/>
            <a:pathLst>
              <a:path w="3015646" h="2737658">
                <a:moveTo>
                  <a:pt x="0" y="0"/>
                </a:moveTo>
                <a:lnTo>
                  <a:pt x="3015647" y="0"/>
                </a:lnTo>
                <a:lnTo>
                  <a:pt x="3015647" y="2737658"/>
                </a:lnTo>
                <a:lnTo>
                  <a:pt x="0" y="273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1571" y="502292"/>
            <a:ext cx="4327228" cy="4114800"/>
          </a:xfrm>
          <a:custGeom>
            <a:avLst/>
            <a:gdLst/>
            <a:ahLst/>
            <a:cxnLst/>
            <a:rect l="l" t="t" r="r" b="b"/>
            <a:pathLst>
              <a:path w="4327228" h="4114800">
                <a:moveTo>
                  <a:pt x="0" y="0"/>
                </a:moveTo>
                <a:lnTo>
                  <a:pt x="4327227" y="0"/>
                </a:lnTo>
                <a:lnTo>
                  <a:pt x="43272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55184" y="5143500"/>
            <a:ext cx="3852949" cy="4114800"/>
          </a:xfrm>
          <a:custGeom>
            <a:avLst/>
            <a:gdLst/>
            <a:ahLst/>
            <a:cxnLst/>
            <a:rect l="l" t="t" r="r" b="b"/>
            <a:pathLst>
              <a:path w="3852949" h="4114800">
                <a:moveTo>
                  <a:pt x="0" y="0"/>
                </a:moveTo>
                <a:lnTo>
                  <a:pt x="3852949" y="0"/>
                </a:lnTo>
                <a:lnTo>
                  <a:pt x="3852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47423" y="5645792"/>
            <a:ext cx="3741974" cy="4641208"/>
          </a:xfrm>
          <a:custGeom>
            <a:avLst/>
            <a:gdLst/>
            <a:ahLst/>
            <a:cxnLst/>
            <a:rect l="l" t="t" r="r" b="b"/>
            <a:pathLst>
              <a:path w="3741974" h="4641208">
                <a:moveTo>
                  <a:pt x="0" y="0"/>
                </a:moveTo>
                <a:lnTo>
                  <a:pt x="3741974" y="0"/>
                </a:lnTo>
                <a:lnTo>
                  <a:pt x="3741974" y="4641208"/>
                </a:lnTo>
                <a:lnTo>
                  <a:pt x="0" y="46412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7087" y="4857298"/>
            <a:ext cx="9584741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Telemedicine – on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line check-up at konsultasyon.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Me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dical Robotics – ginagamit sa surgery at treatment.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Vacc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ine Development – mabilis na pagtuklas at pamamahagi ng bakuna (COVID-19 vaccines).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519796" y="2380008"/>
            <a:ext cx="1010154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Mga Halimbawa ng Globalisasyong Tekn</a:t>
            </a:r>
            <a:r>
              <a:rPr lang="en-PH" alt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olo</a:t>
            </a: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ikal</a:t>
            </a:r>
            <a:endParaRPr lang="en-US" sz="500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9796" y="3945193"/>
            <a:ext cx="6371534" cy="38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3155">
                <a:solidFill>
                  <a:srgbClr val="54545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Agham at Kalusugan</a:t>
            </a:r>
            <a:endParaRPr lang="en-US" sz="3155">
              <a:solidFill>
                <a:srgbClr val="545454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989397" y="0"/>
            <a:ext cx="6298603" cy="10287000"/>
            <a:chOff x="0" y="0"/>
            <a:chExt cx="165889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8891" cy="2709333"/>
            </a:xfrm>
            <a:custGeom>
              <a:avLst/>
              <a:gdLst/>
              <a:ahLst/>
              <a:cxnLst/>
              <a:rect l="l" t="t" r="r" b="b"/>
              <a:pathLst>
                <a:path w="1658891" h="2709333">
                  <a:moveTo>
                    <a:pt x="0" y="0"/>
                  </a:moveTo>
                  <a:lnTo>
                    <a:pt x="1658891" y="0"/>
                  </a:lnTo>
                  <a:lnTo>
                    <a:pt x="16588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7A7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5889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-112195" y="-237936"/>
            <a:ext cx="6050907" cy="1480455"/>
          </a:xfrm>
          <a:custGeom>
            <a:avLst/>
            <a:gdLst/>
            <a:ahLst/>
            <a:cxnLst/>
            <a:rect l="l" t="t" r="r" b="b"/>
            <a:pathLst>
              <a:path w="6050907" h="1480455">
                <a:moveTo>
                  <a:pt x="0" y="0"/>
                </a:moveTo>
                <a:lnTo>
                  <a:pt x="6050906" y="0"/>
                </a:lnTo>
                <a:lnTo>
                  <a:pt x="6050906" y="1480455"/>
                </a:lnTo>
                <a:lnTo>
                  <a:pt x="0" y="14804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57466" y="1939140"/>
            <a:ext cx="3610217" cy="1929486"/>
          </a:xfrm>
          <a:custGeom>
            <a:avLst/>
            <a:gdLst/>
            <a:ahLst/>
            <a:cxnLst/>
            <a:rect l="l" t="t" r="r" b="b"/>
            <a:pathLst>
              <a:path w="3610217" h="1929486">
                <a:moveTo>
                  <a:pt x="0" y="0"/>
                </a:moveTo>
                <a:lnTo>
                  <a:pt x="3610217" y="0"/>
                </a:lnTo>
                <a:lnTo>
                  <a:pt x="3610217" y="1929486"/>
                </a:lnTo>
                <a:lnTo>
                  <a:pt x="0" y="1929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9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89397" y="3086100"/>
            <a:ext cx="6269086" cy="4114800"/>
          </a:xfrm>
          <a:custGeom>
            <a:avLst/>
            <a:gdLst/>
            <a:ahLst/>
            <a:cxnLst/>
            <a:rect l="l" t="t" r="r" b="b"/>
            <a:pathLst>
              <a:path w="6269086" h="4114800">
                <a:moveTo>
                  <a:pt x="0" y="0"/>
                </a:moveTo>
                <a:lnTo>
                  <a:pt x="6269086" y="0"/>
                </a:lnTo>
                <a:lnTo>
                  <a:pt x="62690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7087" y="4857298"/>
            <a:ext cx="9584741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E-learning Platforms – Zoom,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Google Classroom, Microsoft Teams.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Onl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ine Courses – Coursera, Udemy, Khan Academy → pandaigdigang access sa kaalaman.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Virtual Excha</a:t>
            </a:r>
            <a:r>
              <a:rPr lang="en-US" sz="2300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nge Programs – nakikipag-ugnayan ang mga estudyante sa iba’t ibang bansa.</a:t>
            </a:r>
            <a:endParaRPr lang="en-US" sz="2300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322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519796" y="2380008"/>
            <a:ext cx="1010154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Mga Halimbawa ng Globalisasyong Tekno</a:t>
            </a:r>
            <a:r>
              <a:rPr lang="en-PH" alt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l</a:t>
            </a: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o</a:t>
            </a:r>
            <a:r>
              <a:rPr lang="en-PH" alt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h</a:t>
            </a:r>
            <a:r>
              <a:rPr lang="en-US" sz="5000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ikal</a:t>
            </a:r>
            <a:endParaRPr lang="en-US" sz="5000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19796" y="3945193"/>
            <a:ext cx="6371534" cy="38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3155">
                <a:solidFill>
                  <a:srgbClr val="545454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rPr>
              <a:t>Edukasyon at Pagkatuto</a:t>
            </a:r>
            <a:endParaRPr lang="en-US" sz="3155">
              <a:solidFill>
                <a:srgbClr val="545454"/>
              </a:solidFill>
              <a:latin typeface="Oswald" panose="00000500000000000000"/>
              <a:ea typeface="Oswald" panose="00000500000000000000"/>
              <a:cs typeface="Oswald" panose="00000500000000000000"/>
              <a:sym typeface="Oswald" panose="000005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609133" y="1825232"/>
            <a:ext cx="1748333" cy="1745400"/>
          </a:xfrm>
          <a:custGeom>
            <a:avLst/>
            <a:gdLst/>
            <a:ahLst/>
            <a:cxnLst/>
            <a:rect l="l" t="t" r="r" b="b"/>
            <a:pathLst>
              <a:path w="1748333" h="1745400">
                <a:moveTo>
                  <a:pt x="0" y="0"/>
                </a:moveTo>
                <a:lnTo>
                  <a:pt x="1748333" y="0"/>
                </a:lnTo>
                <a:lnTo>
                  <a:pt x="1748333" y="1745401"/>
                </a:lnTo>
                <a:lnTo>
                  <a:pt x="0" y="174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9368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2195" y="-237936"/>
            <a:ext cx="6050907" cy="1480455"/>
          </a:xfrm>
          <a:custGeom>
            <a:avLst/>
            <a:gdLst/>
            <a:ahLst/>
            <a:cxnLst/>
            <a:rect l="l" t="t" r="r" b="b"/>
            <a:pathLst>
              <a:path w="6050907" h="1480455">
                <a:moveTo>
                  <a:pt x="0" y="0"/>
                </a:moveTo>
                <a:lnTo>
                  <a:pt x="6050906" y="0"/>
                </a:lnTo>
                <a:lnTo>
                  <a:pt x="6050906" y="1480455"/>
                </a:lnTo>
                <a:lnTo>
                  <a:pt x="0" y="14804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045510"/>
            <a:ext cx="15296753" cy="635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5695" lvl="1" indent="-557530" algn="l">
              <a:lnSpc>
                <a:spcPts val="7230"/>
              </a:lnSpc>
              <a:buFont typeface="Arial" panose="020B0604020202020204"/>
              <a:buChar char="•"/>
            </a:pP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Kakulangan n</a:t>
            </a: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g access sa internet sa rural areas.</a:t>
            </a:r>
            <a:endParaRPr lang="en-US" sz="5165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1115695" lvl="1" indent="-557530" algn="l">
              <a:lnSpc>
                <a:spcPts val="7230"/>
              </a:lnSpc>
              <a:buFont typeface="Arial" panose="020B0604020202020204"/>
              <a:buChar char="•"/>
            </a:pP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Kakulangan sa cyber security at da</a:t>
            </a: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ta privacy</a:t>
            </a: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 laws.</a:t>
            </a:r>
            <a:endParaRPr lang="en-US" sz="5165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marL="1115695" lvl="1" indent="-557530" algn="l">
              <a:lnSpc>
                <a:spcPts val="7230"/>
              </a:lnSpc>
              <a:buFont typeface="Arial" panose="020B0604020202020204"/>
              <a:buChar char="•"/>
            </a:pPr>
            <a:r>
              <a:rPr lang="en-US" sz="5165">
                <a:solidFill>
                  <a:srgbClr val="545454"/>
                </a:solidFill>
                <a:latin typeface="Coustard" panose="020B0803050302020204"/>
                <a:ea typeface="Coustard" panose="020B0803050302020204"/>
                <a:cs typeface="Coustard" panose="020B0803050302020204"/>
                <a:sym typeface="Coustard" panose="020B0803050302020204"/>
              </a:rPr>
              <a:t>Kailangan ng mas maraming digital literacy programs.</a:t>
            </a:r>
            <a:endParaRPr lang="en-US" sz="5165">
              <a:solidFill>
                <a:srgbClr val="545454"/>
              </a:solidFill>
              <a:latin typeface="Coustard" panose="020B0803050302020204"/>
              <a:ea typeface="Coustard" panose="020B0803050302020204"/>
              <a:cs typeface="Coustard" panose="020B0803050302020204"/>
              <a:sym typeface="Coustard" panose="020B0803050302020204"/>
            </a:endParaRPr>
          </a:p>
          <a:p>
            <a:pPr algn="l">
              <a:lnSpc>
                <a:spcPts val="723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5312670" y="1756830"/>
            <a:ext cx="16614750" cy="114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0"/>
              </a:lnSpc>
            </a:pPr>
            <a:r>
              <a:rPr lang="en-US" sz="9325">
                <a:solidFill>
                  <a:srgbClr val="545454"/>
                </a:solidFill>
                <a:latin typeface="Limelight" panose="02000000000000000000"/>
                <a:ea typeface="Limelight" panose="02000000000000000000"/>
                <a:cs typeface="Limelight" panose="02000000000000000000"/>
                <a:sym typeface="Limelight" panose="02000000000000000000"/>
              </a:rPr>
              <a:t>Mga Hamon</a:t>
            </a:r>
            <a:endParaRPr lang="en-US" sz="9325">
              <a:solidFill>
                <a:srgbClr val="545454"/>
              </a:solidFill>
              <a:latin typeface="Limelight" panose="02000000000000000000"/>
              <a:ea typeface="Limelight" panose="02000000000000000000"/>
              <a:cs typeface="Limelight" panose="02000000000000000000"/>
              <a:sym typeface="Limelight" panose="020000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2762</Words>
  <Application>WPS Presentation</Application>
  <PresentationFormat>On-screen Show (4:3)</PresentationFormat>
  <Paragraphs>103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Limelight</vt:lpstr>
      <vt:lpstr>Coustard</vt:lpstr>
      <vt:lpstr>Arial</vt:lpstr>
      <vt:lpstr>Oswald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Simple Project Presentation Presentation</dc:title>
  <dc:creator/>
  <cp:lastModifiedBy>decer</cp:lastModifiedBy>
  <cp:revision>2</cp:revision>
  <dcterms:created xsi:type="dcterms:W3CDTF">2006-08-16T00:00:00Z</dcterms:created>
  <dcterms:modified xsi:type="dcterms:W3CDTF">2025-11-05T16:07:00Z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79D71B82613A4DA791796AA964C96BF4</vt:lpwstr>
  </property>
  <property fmtid="{D5CDD505-2E9C-101B-9397-08002B2CF9AE}" pid="3" name="KSOProductBuildVer">
    <vt:lpwstr>1033-11.2.0.11105</vt:lpwstr>
  </property>
</Properties>
</file>